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6" r:id="rId2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CFBA"/>
    <a:srgbClr val="FFFFCC"/>
    <a:srgbClr val="93CBD3"/>
    <a:srgbClr val="CCCCFF"/>
    <a:srgbClr val="B5C89E"/>
    <a:srgbClr val="5B9BD5"/>
    <a:srgbClr val="90A7D6"/>
    <a:srgbClr val="4DC6E3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3B3D669E-E455-495D-9113-F5F80670A0C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" y="1"/>
            <a:ext cx="2918830" cy="494654"/>
          </a:xfrm>
          <a:prstGeom prst="rect">
            <a:avLst/>
          </a:prstGeom>
        </p:spPr>
        <p:txBody>
          <a:bodyPr vert="horz" lIns="90598" tIns="45299" rIns="90598" bIns="4529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586FE51-6F0F-4347-AD24-41D385DF96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65" y="1"/>
            <a:ext cx="2918830" cy="494654"/>
          </a:xfrm>
          <a:prstGeom prst="rect">
            <a:avLst/>
          </a:prstGeom>
        </p:spPr>
        <p:txBody>
          <a:bodyPr vert="horz" lIns="90598" tIns="45299" rIns="90598" bIns="45299" rtlCol="0"/>
          <a:lstStyle>
            <a:lvl1pPr algn="r">
              <a:defRPr sz="1200"/>
            </a:lvl1pPr>
          </a:lstStyle>
          <a:p>
            <a:fld id="{5DCDD7B0-5C48-49F6-A605-8E1D42E3EC54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7E6E05C-83AD-42BD-9239-A1889EE7E6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" y="9371660"/>
            <a:ext cx="2918830" cy="494654"/>
          </a:xfrm>
          <a:prstGeom prst="rect">
            <a:avLst/>
          </a:prstGeom>
        </p:spPr>
        <p:txBody>
          <a:bodyPr vert="horz" lIns="90598" tIns="45299" rIns="90598" bIns="4529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6839428-7DE6-4062-B5BF-06634940396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65" y="9371660"/>
            <a:ext cx="2918830" cy="494654"/>
          </a:xfrm>
          <a:prstGeom prst="rect">
            <a:avLst/>
          </a:prstGeom>
        </p:spPr>
        <p:txBody>
          <a:bodyPr vert="horz" lIns="90598" tIns="45299" rIns="90598" bIns="45299" rtlCol="0" anchor="b"/>
          <a:lstStyle>
            <a:lvl1pPr algn="r">
              <a:defRPr sz="1200"/>
            </a:lvl1pPr>
          </a:lstStyle>
          <a:p>
            <a:fld id="{B660CABF-6351-4B66-A624-64B0DC143D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1304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18830" cy="494654"/>
          </a:xfrm>
          <a:prstGeom prst="rect">
            <a:avLst/>
          </a:prstGeom>
        </p:spPr>
        <p:txBody>
          <a:bodyPr vert="horz" lIns="90598" tIns="45299" rIns="90598" bIns="4529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65" y="1"/>
            <a:ext cx="2918830" cy="494654"/>
          </a:xfrm>
          <a:prstGeom prst="rect">
            <a:avLst/>
          </a:prstGeom>
        </p:spPr>
        <p:txBody>
          <a:bodyPr vert="horz" lIns="90598" tIns="45299" rIns="90598" bIns="45299" rtlCol="0"/>
          <a:lstStyle>
            <a:lvl1pPr algn="r">
              <a:defRPr sz="1200"/>
            </a:lvl1pPr>
          </a:lstStyle>
          <a:p>
            <a:fld id="{A65B571A-36D4-4C74-AF2B-F80ECBF8739E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1231900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98" tIns="45299" rIns="90598" bIns="4529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055"/>
            <a:ext cx="5388610" cy="3884772"/>
          </a:xfrm>
          <a:prstGeom prst="rect">
            <a:avLst/>
          </a:prstGeom>
        </p:spPr>
        <p:txBody>
          <a:bodyPr vert="horz" lIns="90598" tIns="45299" rIns="90598" bIns="45299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371660"/>
            <a:ext cx="2918830" cy="494654"/>
          </a:xfrm>
          <a:prstGeom prst="rect">
            <a:avLst/>
          </a:prstGeom>
        </p:spPr>
        <p:txBody>
          <a:bodyPr vert="horz" lIns="90598" tIns="45299" rIns="90598" bIns="4529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65" y="9371660"/>
            <a:ext cx="2918830" cy="494654"/>
          </a:xfrm>
          <a:prstGeom prst="rect">
            <a:avLst/>
          </a:prstGeom>
        </p:spPr>
        <p:txBody>
          <a:bodyPr vert="horz" lIns="90598" tIns="45299" rIns="90598" bIns="45299" rtlCol="0" anchor="b"/>
          <a:lstStyle>
            <a:lvl1pPr algn="r">
              <a:defRPr sz="1200"/>
            </a:lvl1pPr>
          </a:lstStyle>
          <a:p>
            <a:fld id="{2BFBA4BD-846E-4615-93AE-77DB64E41A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4983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6149" name="Нижний колонтитул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941">
              <a:defRPr sz="1600" b="1">
                <a:solidFill>
                  <a:srgbClr val="FF0000"/>
                </a:solidFill>
                <a:latin typeface="Arial" charset="0"/>
              </a:defRPr>
            </a:lvl1pPr>
            <a:lvl2pPr marL="727902" indent="-278874" defTabSz="905941">
              <a:defRPr sz="1600" b="1">
                <a:solidFill>
                  <a:srgbClr val="FF0000"/>
                </a:solidFill>
                <a:latin typeface="Arial" charset="0"/>
              </a:defRPr>
            </a:lvl2pPr>
            <a:lvl3pPr marL="1118639" indent="-223727" defTabSz="905941">
              <a:defRPr sz="1600" b="1">
                <a:solidFill>
                  <a:srgbClr val="FF0000"/>
                </a:solidFill>
                <a:latin typeface="Arial" charset="0"/>
              </a:defRPr>
            </a:lvl3pPr>
            <a:lvl4pPr marL="1567672" indent="-223727" defTabSz="905941">
              <a:defRPr sz="1600" b="1">
                <a:solidFill>
                  <a:srgbClr val="FF0000"/>
                </a:solidFill>
                <a:latin typeface="Arial" charset="0"/>
              </a:defRPr>
            </a:lvl4pPr>
            <a:lvl5pPr marL="2015126" indent="-223727" defTabSz="905941">
              <a:defRPr sz="1600" b="1">
                <a:solidFill>
                  <a:srgbClr val="FF0000"/>
                </a:solidFill>
                <a:latin typeface="Arial" charset="0"/>
              </a:defRPr>
            </a:lvl5pPr>
            <a:lvl6pPr marL="2468885" indent="-223727" defTabSz="905941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</a:defRPr>
            </a:lvl6pPr>
            <a:lvl7pPr marL="2922643" indent="-223727" defTabSz="905941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</a:defRPr>
            </a:lvl7pPr>
            <a:lvl8pPr marL="3376400" indent="-223727" defTabSz="905941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</a:defRPr>
            </a:lvl8pPr>
            <a:lvl9pPr marL="3830158" indent="-223727" defTabSz="905941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</a:defRPr>
            </a:lvl9pPr>
          </a:lstStyle>
          <a:p>
            <a:endParaRPr lang="ru-RU" altLang="ru-RU" sz="1200" b="0">
              <a:solidFill>
                <a:schemeClr val="tx1"/>
              </a:solidFill>
            </a:endParaRPr>
          </a:p>
        </p:txBody>
      </p:sp>
      <p:sp>
        <p:nvSpPr>
          <p:cNvPr id="6150" name="Верхний колонтитул 5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941">
              <a:defRPr sz="1600" b="1">
                <a:solidFill>
                  <a:srgbClr val="FF0000"/>
                </a:solidFill>
                <a:latin typeface="Arial" charset="0"/>
              </a:defRPr>
            </a:lvl1pPr>
            <a:lvl2pPr marL="727902" indent="-278874" defTabSz="905941">
              <a:defRPr sz="1600" b="1">
                <a:solidFill>
                  <a:srgbClr val="FF0000"/>
                </a:solidFill>
                <a:latin typeface="Arial" charset="0"/>
              </a:defRPr>
            </a:lvl2pPr>
            <a:lvl3pPr marL="1118639" indent="-223727" defTabSz="905941">
              <a:defRPr sz="1600" b="1">
                <a:solidFill>
                  <a:srgbClr val="FF0000"/>
                </a:solidFill>
                <a:latin typeface="Arial" charset="0"/>
              </a:defRPr>
            </a:lvl3pPr>
            <a:lvl4pPr marL="1567672" indent="-223727" defTabSz="905941">
              <a:defRPr sz="1600" b="1">
                <a:solidFill>
                  <a:srgbClr val="FF0000"/>
                </a:solidFill>
                <a:latin typeface="Arial" charset="0"/>
              </a:defRPr>
            </a:lvl4pPr>
            <a:lvl5pPr marL="2015126" indent="-223727" defTabSz="905941">
              <a:defRPr sz="1600" b="1">
                <a:solidFill>
                  <a:srgbClr val="FF0000"/>
                </a:solidFill>
                <a:latin typeface="Arial" charset="0"/>
              </a:defRPr>
            </a:lvl5pPr>
            <a:lvl6pPr marL="2468885" indent="-223727" defTabSz="905941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</a:defRPr>
            </a:lvl6pPr>
            <a:lvl7pPr marL="2922643" indent="-223727" defTabSz="905941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</a:defRPr>
            </a:lvl7pPr>
            <a:lvl8pPr marL="3376400" indent="-223727" defTabSz="905941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</a:defRPr>
            </a:lvl8pPr>
            <a:lvl9pPr marL="3830158" indent="-223727" defTabSz="905941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FF0000"/>
                </a:solidFill>
                <a:latin typeface="Arial" charset="0"/>
              </a:defRPr>
            </a:lvl9pPr>
          </a:lstStyle>
          <a:p>
            <a:endParaRPr lang="ru-RU" altLang="ru-RU" sz="12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896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1462-4047-4B39-BA53-1393B92CE53B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8520B-C026-45BE-AFBA-7AEFAB3E99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925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1462-4047-4B39-BA53-1393B92CE53B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8520B-C026-45BE-AFBA-7AEFAB3E99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538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1462-4047-4B39-BA53-1393B92CE53B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8520B-C026-45BE-AFBA-7AEFAB3E99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97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1462-4047-4B39-BA53-1393B92CE53B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8520B-C026-45BE-AFBA-7AEFAB3E99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36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1462-4047-4B39-BA53-1393B92CE53B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8520B-C026-45BE-AFBA-7AEFAB3E99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42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1462-4047-4B39-BA53-1393B92CE53B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8520B-C026-45BE-AFBA-7AEFAB3E99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472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1462-4047-4B39-BA53-1393B92CE53B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8520B-C026-45BE-AFBA-7AEFAB3E99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230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1462-4047-4B39-BA53-1393B92CE53B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8520B-C026-45BE-AFBA-7AEFAB3E99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811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1462-4047-4B39-BA53-1393B92CE53B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8520B-C026-45BE-AFBA-7AEFAB3E99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68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1462-4047-4B39-BA53-1393B92CE53B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8520B-C026-45BE-AFBA-7AEFAB3E99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975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1462-4047-4B39-BA53-1393B92CE53B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8520B-C026-45BE-AFBA-7AEFAB3E99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666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21462-4047-4B39-BA53-1393B92CE53B}" type="datetimeFigureOut">
              <a:rPr lang="ru-RU" smtClean="0"/>
              <a:t>09.08.2024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8520B-C026-45BE-AFBA-7AEFAB3E99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097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5"/>
          <p:cNvSpPr/>
          <p:nvPr/>
        </p:nvSpPr>
        <p:spPr>
          <a:xfrm>
            <a:off x="1662903" y="155885"/>
            <a:ext cx="8332194" cy="3139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 defTabSz="1006475" fontAlgn="base">
              <a:lnSpc>
                <a:spcPct val="90000"/>
              </a:lnSpc>
              <a:spcBef>
                <a:spcPts val="997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Организационная структура ТОО «Каратау»</a:t>
            </a:r>
            <a:endParaRPr lang="ru-RU" sz="1600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ctangle 5"/>
          <p:cNvSpPr/>
          <p:nvPr/>
        </p:nvSpPr>
        <p:spPr>
          <a:xfrm>
            <a:off x="4741411" y="939539"/>
            <a:ext cx="2749550" cy="1641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ru-RU" sz="800" b="1" kern="0" dirty="0">
                <a:latin typeface="Times New Roman" pitchFamily="18" charset="0"/>
                <a:cs typeface="Times New Roman" pitchFamily="18" charset="0"/>
              </a:rPr>
              <a:t>Наблюдательный совет</a:t>
            </a:r>
          </a:p>
        </p:txBody>
      </p:sp>
      <p:sp>
        <p:nvSpPr>
          <p:cNvPr id="88" name="Rectangle 5"/>
          <p:cNvSpPr/>
          <p:nvPr/>
        </p:nvSpPr>
        <p:spPr>
          <a:xfrm>
            <a:off x="2477822" y="1253418"/>
            <a:ext cx="1819275" cy="2482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ru-RU" sz="900" kern="0" dirty="0">
                <a:latin typeface="Times New Roman" pitchFamily="18" charset="0"/>
                <a:cs typeface="Times New Roman" pitchFamily="18" charset="0"/>
              </a:rPr>
              <a:t>Корпоративный секретарь </a:t>
            </a:r>
            <a:endParaRPr lang="ru-RU" sz="900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Rectangle 5"/>
          <p:cNvSpPr/>
          <p:nvPr/>
        </p:nvSpPr>
        <p:spPr>
          <a:xfrm>
            <a:off x="4738704" y="1227294"/>
            <a:ext cx="2754965" cy="2356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ru-RU" sz="900" b="1" kern="0" dirty="0">
                <a:latin typeface="Times New Roman" pitchFamily="18" charset="0"/>
                <a:cs typeface="Times New Roman" pitchFamily="18" charset="0"/>
              </a:rPr>
              <a:t>Генеральный </a:t>
            </a:r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директор </a:t>
            </a:r>
            <a:endParaRPr lang="en-US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Rectangle 5"/>
          <p:cNvSpPr/>
          <p:nvPr/>
        </p:nvSpPr>
        <p:spPr>
          <a:xfrm>
            <a:off x="4741411" y="605171"/>
            <a:ext cx="2749550" cy="1859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ru-RU" sz="800" b="1" kern="0" dirty="0">
                <a:latin typeface="Times New Roman" pitchFamily="18" charset="0"/>
                <a:cs typeface="Times New Roman" pitchFamily="18" charset="0"/>
              </a:rPr>
              <a:t>Общее собрание </a:t>
            </a:r>
            <a:r>
              <a:rPr lang="ru-RU" sz="900" b="1" kern="0" dirty="0">
                <a:latin typeface="Times New Roman" pitchFamily="18" charset="0"/>
                <a:cs typeface="Times New Roman" pitchFamily="18" charset="0"/>
              </a:rPr>
              <a:t>участников</a:t>
            </a:r>
            <a:endParaRPr lang="ru-RU" sz="800" b="1" kern="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6" name="Прямая со стрелкой 125"/>
          <p:cNvCxnSpPr>
            <a:cxnSpLocks/>
          </p:cNvCxnSpPr>
          <p:nvPr/>
        </p:nvCxnSpPr>
        <p:spPr>
          <a:xfrm flipH="1">
            <a:off x="6083775" y="784763"/>
            <a:ext cx="1" cy="14941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Прямая со стрелкой 238"/>
          <p:cNvCxnSpPr>
            <a:cxnSpLocks/>
            <a:stCxn id="81" idx="2"/>
            <a:endCxn id="106" idx="0"/>
          </p:cNvCxnSpPr>
          <p:nvPr/>
        </p:nvCxnSpPr>
        <p:spPr>
          <a:xfrm>
            <a:off x="6116186" y="1103706"/>
            <a:ext cx="1" cy="12358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Соединительная линия уступом 4"/>
          <p:cNvCxnSpPr>
            <a:cxnSpLocks/>
            <a:stCxn id="81" idx="1"/>
            <a:endCxn id="88" idx="0"/>
          </p:cNvCxnSpPr>
          <p:nvPr/>
        </p:nvCxnSpPr>
        <p:spPr>
          <a:xfrm rot="10800000" flipV="1">
            <a:off x="3387461" y="1021622"/>
            <a:ext cx="1353951" cy="231795"/>
          </a:xfrm>
          <a:prstGeom prst="bentConnector2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5"/>
          <p:cNvSpPr/>
          <p:nvPr/>
        </p:nvSpPr>
        <p:spPr>
          <a:xfrm>
            <a:off x="641211" y="1636235"/>
            <a:ext cx="2043381" cy="2482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ru-RU" sz="800" b="1" kern="0" dirty="0">
                <a:latin typeface="Times New Roman" pitchFamily="18" charset="0"/>
                <a:cs typeface="Times New Roman" pitchFamily="18" charset="0"/>
              </a:rPr>
              <a:t>Заместитель Генерального директора по производству</a:t>
            </a:r>
          </a:p>
        </p:txBody>
      </p:sp>
      <p:sp>
        <p:nvSpPr>
          <p:cNvPr id="98" name="Rectangle 5"/>
          <p:cNvSpPr/>
          <p:nvPr/>
        </p:nvSpPr>
        <p:spPr>
          <a:xfrm>
            <a:off x="3036694" y="2211755"/>
            <a:ext cx="1841803" cy="2111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Отдел экономики и планирования</a:t>
            </a:r>
          </a:p>
        </p:txBody>
      </p:sp>
      <p:sp>
        <p:nvSpPr>
          <p:cNvPr id="114" name="Rectangle 5"/>
          <p:cNvSpPr/>
          <p:nvPr/>
        </p:nvSpPr>
        <p:spPr>
          <a:xfrm>
            <a:off x="2867047" y="1642737"/>
            <a:ext cx="2054113" cy="2417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ru-RU" sz="800" b="1" kern="0" dirty="0">
                <a:latin typeface="Times New Roman" pitchFamily="18" charset="0"/>
                <a:cs typeface="Times New Roman" pitchFamily="18" charset="0"/>
              </a:rPr>
              <a:t>Заместитель</a:t>
            </a:r>
            <a:r>
              <a:rPr lang="en-US" sz="800" b="1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b="1" kern="0" dirty="0">
                <a:latin typeface="Times New Roman" pitchFamily="18" charset="0"/>
                <a:cs typeface="Times New Roman" pitchFamily="18" charset="0"/>
              </a:rPr>
              <a:t>Генерального директора по экономике и финансам </a:t>
            </a:r>
          </a:p>
        </p:txBody>
      </p:sp>
      <p:sp>
        <p:nvSpPr>
          <p:cNvPr id="180" name="Rectangle 5"/>
          <p:cNvSpPr/>
          <p:nvPr/>
        </p:nvSpPr>
        <p:spPr>
          <a:xfrm>
            <a:off x="3041397" y="1945312"/>
            <a:ext cx="1837888" cy="2111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Управление бухгалтерского учета и отчетности </a:t>
            </a:r>
          </a:p>
        </p:txBody>
      </p:sp>
      <p:sp>
        <p:nvSpPr>
          <p:cNvPr id="187" name="Rectangle 5"/>
          <p:cNvSpPr/>
          <p:nvPr/>
        </p:nvSpPr>
        <p:spPr>
          <a:xfrm>
            <a:off x="829293" y="2217259"/>
            <a:ext cx="1722715" cy="20756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Производственно-технический отдел</a:t>
            </a:r>
          </a:p>
        </p:txBody>
      </p:sp>
      <p:sp>
        <p:nvSpPr>
          <p:cNvPr id="191" name="Rectangle 5"/>
          <p:cNvSpPr/>
          <p:nvPr/>
        </p:nvSpPr>
        <p:spPr>
          <a:xfrm>
            <a:off x="3033941" y="2744362"/>
            <a:ext cx="1845344" cy="2087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Отдел сбыта</a:t>
            </a:r>
          </a:p>
        </p:txBody>
      </p:sp>
      <p:sp>
        <p:nvSpPr>
          <p:cNvPr id="216" name="Rectangle 5"/>
          <p:cNvSpPr/>
          <p:nvPr/>
        </p:nvSpPr>
        <p:spPr>
          <a:xfrm>
            <a:off x="7652603" y="1648324"/>
            <a:ext cx="1097613" cy="375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t"/>
          <a:lstStyle/>
          <a:p>
            <a:pPr algn="ctr">
              <a:defRPr/>
            </a:pPr>
            <a:endParaRPr lang="ru-RU" altLang="ru-RU" sz="7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altLang="ru-RU" sz="700" dirty="0">
                <a:latin typeface="Times New Roman" pitchFamily="18" charset="0"/>
                <a:cs typeface="Times New Roman" pitchFamily="18" charset="0"/>
              </a:rPr>
              <a:t>Управление по HR и социальной работе</a:t>
            </a:r>
          </a:p>
        </p:txBody>
      </p:sp>
      <p:sp>
        <p:nvSpPr>
          <p:cNvPr id="218" name="Rectangle 5"/>
          <p:cNvSpPr/>
          <p:nvPr/>
        </p:nvSpPr>
        <p:spPr>
          <a:xfrm>
            <a:off x="6424399" y="1634912"/>
            <a:ext cx="1065940" cy="3960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Отдел закупок</a:t>
            </a:r>
          </a:p>
        </p:txBody>
      </p:sp>
      <p:sp>
        <p:nvSpPr>
          <p:cNvPr id="100" name="Rectangle 5"/>
          <p:cNvSpPr/>
          <p:nvPr/>
        </p:nvSpPr>
        <p:spPr>
          <a:xfrm>
            <a:off x="836364" y="1947651"/>
            <a:ext cx="1722716" cy="2161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ru-RU" sz="700" kern="0" dirty="0" err="1">
                <a:latin typeface="Times New Roman" pitchFamily="18" charset="0"/>
                <a:cs typeface="Times New Roman" pitchFamily="18" charset="0"/>
              </a:rPr>
              <a:t>Геолого</a:t>
            </a:r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 - геотехнологический отдел</a:t>
            </a:r>
          </a:p>
        </p:txBody>
      </p:sp>
      <p:sp>
        <p:nvSpPr>
          <p:cNvPr id="119" name="Rectangle 5"/>
          <p:cNvSpPr/>
          <p:nvPr/>
        </p:nvSpPr>
        <p:spPr>
          <a:xfrm>
            <a:off x="3048690" y="2471083"/>
            <a:ext cx="1821171" cy="20393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Отдел казначейства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192141" y="1157204"/>
            <a:ext cx="11806270" cy="1846600"/>
          </a:xfrm>
          <a:prstGeom prst="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5" name="Rectangle 5"/>
          <p:cNvSpPr/>
          <p:nvPr/>
        </p:nvSpPr>
        <p:spPr>
          <a:xfrm>
            <a:off x="8325563" y="1244474"/>
            <a:ext cx="1924824" cy="2559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ru-RU" sz="900" kern="0" dirty="0">
                <a:latin typeface="Times New Roman" pitchFamily="18" charset="0"/>
                <a:cs typeface="Times New Roman" pitchFamily="18" charset="0"/>
              </a:rPr>
              <a:t>Офицер по рискам и </a:t>
            </a:r>
            <a:r>
              <a:rPr lang="ru-RU" sz="900" kern="0" dirty="0" err="1">
                <a:latin typeface="Times New Roman" pitchFamily="18" charset="0"/>
                <a:cs typeface="Times New Roman" pitchFamily="18" charset="0"/>
              </a:rPr>
              <a:t>комплаенс</a:t>
            </a:r>
            <a:endParaRPr lang="ru-RU" sz="900" kern="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Прямая со стрелкой 12"/>
          <p:cNvCxnSpPr>
            <a:cxnSpLocks/>
            <a:stCxn id="81" idx="3"/>
            <a:endCxn id="55" idx="0"/>
          </p:cNvCxnSpPr>
          <p:nvPr/>
        </p:nvCxnSpPr>
        <p:spPr>
          <a:xfrm>
            <a:off x="7490961" y="1021623"/>
            <a:ext cx="1797014" cy="222851"/>
          </a:xfrm>
          <a:prstGeom prst="bentConnector2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5">
            <a:extLst>
              <a:ext uri="{FF2B5EF4-FFF2-40B4-BE49-F238E27FC236}">
                <a16:creationId xmlns:a16="http://schemas.microsoft.com/office/drawing/2014/main" id="{1ED17AC6-E6F4-457D-9E5F-FBC4CD55FD50}"/>
              </a:ext>
            </a:extLst>
          </p:cNvPr>
          <p:cNvSpPr/>
          <p:nvPr/>
        </p:nvSpPr>
        <p:spPr>
          <a:xfrm>
            <a:off x="5080148" y="1649959"/>
            <a:ext cx="972222" cy="4000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t"/>
          <a:lstStyle/>
          <a:p>
            <a:pPr algn="ctr">
              <a:defRPr/>
            </a:pPr>
            <a:endParaRPr lang="ru-RU" sz="700" kern="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Отдел по правовым вопросам</a:t>
            </a:r>
          </a:p>
        </p:txBody>
      </p:sp>
      <p:sp>
        <p:nvSpPr>
          <p:cNvPr id="72" name="Rectangle 5">
            <a:extLst>
              <a:ext uri="{FF2B5EF4-FFF2-40B4-BE49-F238E27FC236}">
                <a16:creationId xmlns:a16="http://schemas.microsoft.com/office/drawing/2014/main" id="{058B22AB-3636-4A80-82D3-FF73DC4DBAF1}"/>
              </a:ext>
            </a:extLst>
          </p:cNvPr>
          <p:cNvSpPr/>
          <p:nvPr/>
        </p:nvSpPr>
        <p:spPr>
          <a:xfrm>
            <a:off x="8820255" y="1651339"/>
            <a:ext cx="976504" cy="3858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Отдел безопасности</a:t>
            </a:r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9B988206-7F73-4312-B19D-B7ACC7840BF5}"/>
              </a:ext>
            </a:extLst>
          </p:cNvPr>
          <p:cNvSpPr/>
          <p:nvPr/>
        </p:nvSpPr>
        <p:spPr>
          <a:xfrm>
            <a:off x="192865" y="3027075"/>
            <a:ext cx="11806270" cy="3493250"/>
          </a:xfrm>
          <a:prstGeom prst="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E0BB820-8778-4269-8981-95BF4028C32F}"/>
              </a:ext>
            </a:extLst>
          </p:cNvPr>
          <p:cNvSpPr txBox="1"/>
          <p:nvPr/>
        </p:nvSpPr>
        <p:spPr>
          <a:xfrm>
            <a:off x="370677" y="5888830"/>
            <a:ext cx="1366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– 543 шт. </a:t>
            </a:r>
            <a:r>
              <a:rPr lang="ru-RU" sz="9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</a:t>
            </a:r>
            <a:r>
              <a:rPr lang="ru-RU" sz="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 - 52 шт. ед.</a:t>
            </a:r>
          </a:p>
          <a:p>
            <a:r>
              <a:rPr lang="ru-RU" sz="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ПП – 49</a:t>
            </a:r>
            <a:r>
              <a:rPr lang="en-US" sz="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шт. ед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237" name="Соединительная линия уступом 236"/>
          <p:cNvCxnSpPr>
            <a:cxnSpLocks/>
            <a:stCxn id="106" idx="2"/>
            <a:endCxn id="94" idx="0"/>
          </p:cNvCxnSpPr>
          <p:nvPr/>
        </p:nvCxnSpPr>
        <p:spPr>
          <a:xfrm rot="5400000">
            <a:off x="3802922" y="-677031"/>
            <a:ext cx="173247" cy="445328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>
            <a:extLst>
              <a:ext uri="{FF2B5EF4-FFF2-40B4-BE49-F238E27FC236}">
                <a16:creationId xmlns:a16="http://schemas.microsoft.com/office/drawing/2014/main" id="{C18AF3E8-1BB2-4FC0-8893-10CA8D6963DD}"/>
              </a:ext>
            </a:extLst>
          </p:cNvPr>
          <p:cNvCxnSpPr>
            <a:cxnSpLocks/>
          </p:cNvCxnSpPr>
          <p:nvPr/>
        </p:nvCxnSpPr>
        <p:spPr>
          <a:xfrm>
            <a:off x="3944126" y="1571425"/>
            <a:ext cx="0" cy="88876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>
            <a:extLst>
              <a:ext uri="{FF2B5EF4-FFF2-40B4-BE49-F238E27FC236}">
                <a16:creationId xmlns:a16="http://schemas.microsoft.com/office/drawing/2014/main" id="{F2EDB269-34B2-42EB-8975-9BA6B9D9BBA3}"/>
              </a:ext>
            </a:extLst>
          </p:cNvPr>
          <p:cNvCxnSpPr>
            <a:cxnSpLocks/>
          </p:cNvCxnSpPr>
          <p:nvPr/>
        </p:nvCxnSpPr>
        <p:spPr>
          <a:xfrm>
            <a:off x="8454499" y="2038404"/>
            <a:ext cx="8015" cy="1210299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>
            <a:extLst>
              <a:ext uri="{FF2B5EF4-FFF2-40B4-BE49-F238E27FC236}">
                <a16:creationId xmlns:a16="http://schemas.microsoft.com/office/drawing/2014/main" id="{9A6BE220-8D88-4E3C-A870-937AD659B7A0}"/>
              </a:ext>
            </a:extLst>
          </p:cNvPr>
          <p:cNvCxnSpPr>
            <a:cxnSpLocks/>
            <a:endCxn id="121" idx="0"/>
          </p:cNvCxnSpPr>
          <p:nvPr/>
        </p:nvCxnSpPr>
        <p:spPr>
          <a:xfrm>
            <a:off x="9377503" y="2035169"/>
            <a:ext cx="17059" cy="1244846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EEA251C6-0A75-4D36-9E47-D298A30F22F3}"/>
              </a:ext>
            </a:extLst>
          </p:cNvPr>
          <p:cNvSpPr txBox="1"/>
          <p:nvPr/>
        </p:nvSpPr>
        <p:spPr>
          <a:xfrm>
            <a:off x="10591144" y="-10153"/>
            <a:ext cx="147989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№ 1  к Протоколу</a:t>
            </a:r>
          </a:p>
          <a:p>
            <a:pPr algn="r"/>
            <a:r>
              <a:rPr lang="ru-RU" sz="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Утверждено </a:t>
            </a:r>
          </a:p>
          <a:p>
            <a:pPr algn="r"/>
            <a:r>
              <a:rPr lang="ru-RU" sz="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решением Наблюдательного совета</a:t>
            </a:r>
          </a:p>
          <a:p>
            <a:pPr algn="r"/>
            <a:r>
              <a:rPr lang="ru-RU" sz="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ТОО «Каратау»</a:t>
            </a:r>
          </a:p>
          <a:p>
            <a:pPr algn="r"/>
            <a:r>
              <a:rPr lang="ru-RU" sz="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«__»__________ 202_ года</a:t>
            </a:r>
          </a:p>
        </p:txBody>
      </p:sp>
      <p:cxnSp>
        <p:nvCxnSpPr>
          <p:cNvPr id="10" name="Соединитель: уступ 9">
            <a:extLst>
              <a:ext uri="{FF2B5EF4-FFF2-40B4-BE49-F238E27FC236}">
                <a16:creationId xmlns:a16="http://schemas.microsoft.com/office/drawing/2014/main" id="{C3621F49-D7F5-4FA0-B57C-AD6C7D6F1D39}"/>
              </a:ext>
            </a:extLst>
          </p:cNvPr>
          <p:cNvCxnSpPr>
            <a:cxnSpLocks/>
            <a:endCxn id="100" idx="1"/>
          </p:cNvCxnSpPr>
          <p:nvPr/>
        </p:nvCxnSpPr>
        <p:spPr>
          <a:xfrm rot="16200000" flipH="1">
            <a:off x="672194" y="1891553"/>
            <a:ext cx="178982" cy="14935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Соединитель: уступ 74">
            <a:extLst>
              <a:ext uri="{FF2B5EF4-FFF2-40B4-BE49-F238E27FC236}">
                <a16:creationId xmlns:a16="http://schemas.microsoft.com/office/drawing/2014/main" id="{E25D8E03-FB46-45D5-BA00-B131EA7EA8CC}"/>
              </a:ext>
            </a:extLst>
          </p:cNvPr>
          <p:cNvCxnSpPr>
            <a:cxnSpLocks/>
          </p:cNvCxnSpPr>
          <p:nvPr/>
        </p:nvCxnSpPr>
        <p:spPr>
          <a:xfrm rot="16200000" flipH="1">
            <a:off x="621206" y="2102220"/>
            <a:ext cx="275578" cy="14553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Соединитель: уступ 14">
            <a:extLst>
              <a:ext uri="{FF2B5EF4-FFF2-40B4-BE49-F238E27FC236}">
                <a16:creationId xmlns:a16="http://schemas.microsoft.com/office/drawing/2014/main" id="{EBCF795A-869C-4A94-8C92-0A756FC0C92C}"/>
              </a:ext>
            </a:extLst>
          </p:cNvPr>
          <p:cNvCxnSpPr>
            <a:cxnSpLocks/>
          </p:cNvCxnSpPr>
          <p:nvPr/>
        </p:nvCxnSpPr>
        <p:spPr>
          <a:xfrm rot="16200000" flipH="1">
            <a:off x="2882652" y="1893638"/>
            <a:ext cx="159932" cy="13978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Соединитель: уступ 75">
            <a:extLst>
              <a:ext uri="{FF2B5EF4-FFF2-40B4-BE49-F238E27FC236}">
                <a16:creationId xmlns:a16="http://schemas.microsoft.com/office/drawing/2014/main" id="{38758FE0-227F-4688-AE77-1FC0AC8C7889}"/>
              </a:ext>
            </a:extLst>
          </p:cNvPr>
          <p:cNvCxnSpPr>
            <a:cxnSpLocks/>
          </p:cNvCxnSpPr>
          <p:nvPr/>
        </p:nvCxnSpPr>
        <p:spPr>
          <a:xfrm rot="16200000" flipH="1">
            <a:off x="2821080" y="2110081"/>
            <a:ext cx="278552" cy="13520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Соединитель: уступ 76">
            <a:extLst>
              <a:ext uri="{FF2B5EF4-FFF2-40B4-BE49-F238E27FC236}">
                <a16:creationId xmlns:a16="http://schemas.microsoft.com/office/drawing/2014/main" id="{0128258F-04B6-4AE4-885F-8C7CB9A20C34}"/>
              </a:ext>
            </a:extLst>
          </p:cNvPr>
          <p:cNvCxnSpPr>
            <a:cxnSpLocks/>
          </p:cNvCxnSpPr>
          <p:nvPr/>
        </p:nvCxnSpPr>
        <p:spPr>
          <a:xfrm rot="16200000" flipH="1">
            <a:off x="2827315" y="2369280"/>
            <a:ext cx="280248" cy="14535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Rectangle 5">
            <a:extLst>
              <a:ext uri="{FF2B5EF4-FFF2-40B4-BE49-F238E27FC236}">
                <a16:creationId xmlns:a16="http://schemas.microsoft.com/office/drawing/2014/main" id="{48DE7A5F-B771-4A00-B4D7-4FB417A083B9}"/>
              </a:ext>
            </a:extLst>
          </p:cNvPr>
          <p:cNvSpPr/>
          <p:nvPr/>
        </p:nvSpPr>
        <p:spPr>
          <a:xfrm>
            <a:off x="2492364" y="3211292"/>
            <a:ext cx="1642783" cy="2925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ru-RU" sz="800" b="1" kern="0" dirty="0">
                <a:latin typeface="Times New Roman" pitchFamily="18" charset="0"/>
                <a:cs typeface="Times New Roman" pitchFamily="18" charset="0"/>
              </a:rPr>
              <a:t>Директор рудника «Каратау»</a:t>
            </a:r>
          </a:p>
        </p:txBody>
      </p:sp>
      <p:sp>
        <p:nvSpPr>
          <p:cNvPr id="82" name="Rectangle 5">
            <a:extLst>
              <a:ext uri="{FF2B5EF4-FFF2-40B4-BE49-F238E27FC236}">
                <a16:creationId xmlns:a16="http://schemas.microsoft.com/office/drawing/2014/main" id="{99C0CF16-D272-4787-8934-40ADD8B6A3E4}"/>
              </a:ext>
            </a:extLst>
          </p:cNvPr>
          <p:cNvSpPr/>
          <p:nvPr/>
        </p:nvSpPr>
        <p:spPr>
          <a:xfrm>
            <a:off x="2206057" y="4384561"/>
            <a:ext cx="1624242" cy="2792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Управление добычи</a:t>
            </a:r>
          </a:p>
        </p:txBody>
      </p:sp>
      <p:sp>
        <p:nvSpPr>
          <p:cNvPr id="83" name="Rectangle 5">
            <a:extLst>
              <a:ext uri="{FF2B5EF4-FFF2-40B4-BE49-F238E27FC236}">
                <a16:creationId xmlns:a16="http://schemas.microsoft.com/office/drawing/2014/main" id="{A60EA036-5405-40E5-8EB6-BFA9E09AE452}"/>
              </a:ext>
            </a:extLst>
          </p:cNvPr>
          <p:cNvSpPr/>
          <p:nvPr/>
        </p:nvSpPr>
        <p:spPr>
          <a:xfrm>
            <a:off x="4433891" y="3209019"/>
            <a:ext cx="1624243" cy="2971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Главный инженер</a:t>
            </a:r>
          </a:p>
        </p:txBody>
      </p:sp>
      <p:sp>
        <p:nvSpPr>
          <p:cNvPr id="84" name="Rectangle 5">
            <a:extLst>
              <a:ext uri="{FF2B5EF4-FFF2-40B4-BE49-F238E27FC236}">
                <a16:creationId xmlns:a16="http://schemas.microsoft.com/office/drawing/2014/main" id="{CCEC7E9C-3EB0-45EA-8AFD-98291D5A5C15}"/>
              </a:ext>
            </a:extLst>
          </p:cNvPr>
          <p:cNvSpPr/>
          <p:nvPr/>
        </p:nvSpPr>
        <p:spPr>
          <a:xfrm>
            <a:off x="6752173" y="4392480"/>
            <a:ext cx="1294186" cy="3021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Управление контроля технологическими процессами</a:t>
            </a:r>
          </a:p>
        </p:txBody>
      </p:sp>
      <p:sp>
        <p:nvSpPr>
          <p:cNvPr id="87" name="Rectangle 5">
            <a:extLst>
              <a:ext uri="{FF2B5EF4-FFF2-40B4-BE49-F238E27FC236}">
                <a16:creationId xmlns:a16="http://schemas.microsoft.com/office/drawing/2014/main" id="{CD4BBBF0-C16B-4270-AEFC-0DD81F4631CB}"/>
              </a:ext>
            </a:extLst>
          </p:cNvPr>
          <p:cNvSpPr/>
          <p:nvPr/>
        </p:nvSpPr>
        <p:spPr>
          <a:xfrm>
            <a:off x="4218317" y="4963260"/>
            <a:ext cx="1584742" cy="2871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Служба главного механика</a:t>
            </a:r>
          </a:p>
        </p:txBody>
      </p:sp>
      <p:sp>
        <p:nvSpPr>
          <p:cNvPr id="89" name="Rectangle 5">
            <a:extLst>
              <a:ext uri="{FF2B5EF4-FFF2-40B4-BE49-F238E27FC236}">
                <a16:creationId xmlns:a16="http://schemas.microsoft.com/office/drawing/2014/main" id="{DA440721-28B6-45A6-ACC1-88F7369710B2}"/>
              </a:ext>
            </a:extLst>
          </p:cNvPr>
          <p:cNvSpPr/>
          <p:nvPr/>
        </p:nvSpPr>
        <p:spPr>
          <a:xfrm>
            <a:off x="4162804" y="4392252"/>
            <a:ext cx="1624243" cy="3107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Служба главного энергетика</a:t>
            </a:r>
          </a:p>
        </p:txBody>
      </p:sp>
      <p:sp>
        <p:nvSpPr>
          <p:cNvPr id="90" name="Rectangle 5">
            <a:extLst>
              <a:ext uri="{FF2B5EF4-FFF2-40B4-BE49-F238E27FC236}">
                <a16:creationId xmlns:a16="http://schemas.microsoft.com/office/drawing/2014/main" id="{98C96B37-2B41-4F8B-8D64-66A3D7FD29B4}"/>
              </a:ext>
            </a:extLst>
          </p:cNvPr>
          <p:cNvSpPr/>
          <p:nvPr/>
        </p:nvSpPr>
        <p:spPr>
          <a:xfrm>
            <a:off x="4188947" y="5510708"/>
            <a:ext cx="1628750" cy="3739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Служба автоматизированных систем управления технологическими процессами</a:t>
            </a:r>
          </a:p>
        </p:txBody>
      </p:sp>
      <p:sp>
        <p:nvSpPr>
          <p:cNvPr id="91" name="Rectangle 5">
            <a:extLst>
              <a:ext uri="{FF2B5EF4-FFF2-40B4-BE49-F238E27FC236}">
                <a16:creationId xmlns:a16="http://schemas.microsoft.com/office/drawing/2014/main" id="{BDB2C51A-2461-43A6-9F2B-D201B45A113E}"/>
              </a:ext>
            </a:extLst>
          </p:cNvPr>
          <p:cNvSpPr/>
          <p:nvPr/>
        </p:nvSpPr>
        <p:spPr>
          <a:xfrm>
            <a:off x="2206418" y="4838157"/>
            <a:ext cx="1607203" cy="2548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Геологический отдел</a:t>
            </a:r>
          </a:p>
          <a:p>
            <a:pPr algn="ctr"/>
            <a:endParaRPr lang="ru-RU" sz="700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Rectangle 5">
            <a:extLst>
              <a:ext uri="{FF2B5EF4-FFF2-40B4-BE49-F238E27FC236}">
                <a16:creationId xmlns:a16="http://schemas.microsoft.com/office/drawing/2014/main" id="{259D8A1F-16E0-4A45-B3E8-CA26CE1ECA80}"/>
              </a:ext>
            </a:extLst>
          </p:cNvPr>
          <p:cNvSpPr/>
          <p:nvPr/>
        </p:nvSpPr>
        <p:spPr>
          <a:xfrm>
            <a:off x="2214608" y="5249386"/>
            <a:ext cx="1614769" cy="27185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Геотехнологический полигон 2-го участка</a:t>
            </a:r>
          </a:p>
        </p:txBody>
      </p:sp>
      <p:sp>
        <p:nvSpPr>
          <p:cNvPr id="101" name="Rectangle 5">
            <a:extLst>
              <a:ext uri="{FF2B5EF4-FFF2-40B4-BE49-F238E27FC236}">
                <a16:creationId xmlns:a16="http://schemas.microsoft.com/office/drawing/2014/main" id="{16E7A8C6-4072-41CC-A370-9DD5B9CA0087}"/>
              </a:ext>
            </a:extLst>
          </p:cNvPr>
          <p:cNvSpPr/>
          <p:nvPr/>
        </p:nvSpPr>
        <p:spPr>
          <a:xfrm>
            <a:off x="6759193" y="4971379"/>
            <a:ext cx="1279662" cy="2488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Цех переработки продуктивных растворов 2-го участка</a:t>
            </a:r>
          </a:p>
        </p:txBody>
      </p:sp>
      <p:sp>
        <p:nvSpPr>
          <p:cNvPr id="103" name="Rectangle 5">
            <a:extLst>
              <a:ext uri="{FF2B5EF4-FFF2-40B4-BE49-F238E27FC236}">
                <a16:creationId xmlns:a16="http://schemas.microsoft.com/office/drawing/2014/main" id="{8EC761EC-41D5-4CB0-BFD9-6D968A9A4BAB}"/>
              </a:ext>
            </a:extLst>
          </p:cNvPr>
          <p:cNvSpPr/>
          <p:nvPr/>
        </p:nvSpPr>
        <p:spPr>
          <a:xfrm>
            <a:off x="6786845" y="5526013"/>
            <a:ext cx="1256650" cy="27185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Аффинажное производство</a:t>
            </a:r>
          </a:p>
        </p:txBody>
      </p:sp>
      <p:sp>
        <p:nvSpPr>
          <p:cNvPr id="105" name="Rectangle 5">
            <a:extLst>
              <a:ext uri="{FF2B5EF4-FFF2-40B4-BE49-F238E27FC236}">
                <a16:creationId xmlns:a16="http://schemas.microsoft.com/office/drawing/2014/main" id="{C3DC1CF3-467B-4931-9256-E849F0A9CBED}"/>
              </a:ext>
            </a:extLst>
          </p:cNvPr>
          <p:cNvSpPr/>
          <p:nvPr/>
        </p:nvSpPr>
        <p:spPr>
          <a:xfrm>
            <a:off x="8868757" y="3963855"/>
            <a:ext cx="1744112" cy="24884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Административно-хозяйственный отдел</a:t>
            </a:r>
          </a:p>
        </p:txBody>
      </p:sp>
      <p:sp>
        <p:nvSpPr>
          <p:cNvPr id="107" name="Rectangle 5">
            <a:extLst>
              <a:ext uri="{FF2B5EF4-FFF2-40B4-BE49-F238E27FC236}">
                <a16:creationId xmlns:a16="http://schemas.microsoft.com/office/drawing/2014/main" id="{643B337E-1994-47AA-AD12-E3FE8A889028}"/>
              </a:ext>
            </a:extLst>
          </p:cNvPr>
          <p:cNvSpPr/>
          <p:nvPr/>
        </p:nvSpPr>
        <p:spPr>
          <a:xfrm>
            <a:off x="8872379" y="4317752"/>
            <a:ext cx="1744112" cy="22248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Автотранспортная служба</a:t>
            </a:r>
          </a:p>
        </p:txBody>
      </p:sp>
      <p:sp>
        <p:nvSpPr>
          <p:cNvPr id="108" name="Rectangle 5">
            <a:extLst>
              <a:ext uri="{FF2B5EF4-FFF2-40B4-BE49-F238E27FC236}">
                <a16:creationId xmlns:a16="http://schemas.microsoft.com/office/drawing/2014/main" id="{C14267A2-4602-4C37-8E34-158A2DBE7D42}"/>
              </a:ext>
            </a:extLst>
          </p:cNvPr>
          <p:cNvSpPr/>
          <p:nvPr/>
        </p:nvSpPr>
        <p:spPr>
          <a:xfrm>
            <a:off x="8880888" y="4738425"/>
            <a:ext cx="1761684" cy="2417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Отдел информационного сопровождения</a:t>
            </a:r>
          </a:p>
        </p:txBody>
      </p:sp>
      <p:sp>
        <p:nvSpPr>
          <p:cNvPr id="109" name="Rectangle 5">
            <a:extLst>
              <a:ext uri="{FF2B5EF4-FFF2-40B4-BE49-F238E27FC236}">
                <a16:creationId xmlns:a16="http://schemas.microsoft.com/office/drawing/2014/main" id="{6FC9D90E-8673-49A6-BEC8-439C3A5B1337}"/>
              </a:ext>
            </a:extLst>
          </p:cNvPr>
          <p:cNvSpPr/>
          <p:nvPr/>
        </p:nvSpPr>
        <p:spPr>
          <a:xfrm>
            <a:off x="6302783" y="3260597"/>
            <a:ext cx="1867316" cy="38246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Служба технического контроля и производственного учета</a:t>
            </a:r>
          </a:p>
        </p:txBody>
      </p:sp>
      <p:sp>
        <p:nvSpPr>
          <p:cNvPr id="110" name="Rectangle 5">
            <a:extLst>
              <a:ext uri="{FF2B5EF4-FFF2-40B4-BE49-F238E27FC236}">
                <a16:creationId xmlns:a16="http://schemas.microsoft.com/office/drawing/2014/main" id="{3BA87C21-247C-4178-AE94-992059B7B8B5}"/>
              </a:ext>
            </a:extLst>
          </p:cNvPr>
          <p:cNvSpPr/>
          <p:nvPr/>
        </p:nvSpPr>
        <p:spPr>
          <a:xfrm>
            <a:off x="8898171" y="5532953"/>
            <a:ext cx="1761684" cy="2112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Служба строительства и ремонта</a:t>
            </a:r>
          </a:p>
        </p:txBody>
      </p:sp>
      <p:sp>
        <p:nvSpPr>
          <p:cNvPr id="117" name="Rectangle 5">
            <a:extLst>
              <a:ext uri="{FF2B5EF4-FFF2-40B4-BE49-F238E27FC236}">
                <a16:creationId xmlns:a16="http://schemas.microsoft.com/office/drawing/2014/main" id="{7566FE1C-E3E9-4A3D-B49B-E5117B026531}"/>
              </a:ext>
            </a:extLst>
          </p:cNvPr>
          <p:cNvSpPr/>
          <p:nvPr/>
        </p:nvSpPr>
        <p:spPr>
          <a:xfrm>
            <a:off x="8232486" y="3264159"/>
            <a:ext cx="797247" cy="3710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Отдел по работе с персоналом</a:t>
            </a:r>
          </a:p>
        </p:txBody>
      </p:sp>
      <p:sp>
        <p:nvSpPr>
          <p:cNvPr id="121" name="Rectangle 5">
            <a:extLst>
              <a:ext uri="{FF2B5EF4-FFF2-40B4-BE49-F238E27FC236}">
                <a16:creationId xmlns:a16="http://schemas.microsoft.com/office/drawing/2014/main" id="{68A56D2B-C677-4779-8490-12A304E68DF6}"/>
              </a:ext>
            </a:extLst>
          </p:cNvPr>
          <p:cNvSpPr/>
          <p:nvPr/>
        </p:nvSpPr>
        <p:spPr>
          <a:xfrm>
            <a:off x="9109785" y="3280015"/>
            <a:ext cx="569554" cy="36416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Отдел безопасности</a:t>
            </a:r>
          </a:p>
        </p:txBody>
      </p:sp>
      <p:sp>
        <p:nvSpPr>
          <p:cNvPr id="123" name="Rectangle 5">
            <a:extLst>
              <a:ext uri="{FF2B5EF4-FFF2-40B4-BE49-F238E27FC236}">
                <a16:creationId xmlns:a16="http://schemas.microsoft.com/office/drawing/2014/main" id="{2ED42FEF-9791-46DA-A1F9-9B093280D2C0}"/>
              </a:ext>
            </a:extLst>
          </p:cNvPr>
          <p:cNvSpPr/>
          <p:nvPr/>
        </p:nvSpPr>
        <p:spPr>
          <a:xfrm>
            <a:off x="11019331" y="4702976"/>
            <a:ext cx="710773" cy="3688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Отдел бухгалтерского учета</a:t>
            </a:r>
          </a:p>
        </p:txBody>
      </p:sp>
      <p:cxnSp>
        <p:nvCxnSpPr>
          <p:cNvPr id="140" name="Соединитель: уступ 139">
            <a:extLst>
              <a:ext uri="{FF2B5EF4-FFF2-40B4-BE49-F238E27FC236}">
                <a16:creationId xmlns:a16="http://schemas.microsoft.com/office/drawing/2014/main" id="{A33D2F6D-D141-4773-9BD0-74CAE8776E26}"/>
              </a:ext>
            </a:extLst>
          </p:cNvPr>
          <p:cNvCxnSpPr>
            <a:cxnSpLocks/>
            <a:endCxn id="110" idx="1"/>
          </p:cNvCxnSpPr>
          <p:nvPr/>
        </p:nvCxnSpPr>
        <p:spPr>
          <a:xfrm rot="16200000" flipH="1">
            <a:off x="7940979" y="4681397"/>
            <a:ext cx="1641062" cy="273322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Прямая со стрелкой 159">
            <a:extLst>
              <a:ext uri="{FF2B5EF4-FFF2-40B4-BE49-F238E27FC236}">
                <a16:creationId xmlns:a16="http://schemas.microsoft.com/office/drawing/2014/main" id="{9E7C37E9-7DEF-4DEE-839D-C85E5EEC9821}"/>
              </a:ext>
            </a:extLst>
          </p:cNvPr>
          <p:cNvCxnSpPr>
            <a:cxnSpLocks/>
          </p:cNvCxnSpPr>
          <p:nvPr/>
        </p:nvCxnSpPr>
        <p:spPr>
          <a:xfrm>
            <a:off x="8689098" y="4113891"/>
            <a:ext cx="15773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Rectangle 5">
            <a:extLst>
              <a:ext uri="{FF2B5EF4-FFF2-40B4-BE49-F238E27FC236}">
                <a16:creationId xmlns:a16="http://schemas.microsoft.com/office/drawing/2014/main" id="{57F75C20-561D-4391-AA81-90ED54567AF4}"/>
              </a:ext>
            </a:extLst>
          </p:cNvPr>
          <p:cNvSpPr/>
          <p:nvPr/>
        </p:nvSpPr>
        <p:spPr>
          <a:xfrm>
            <a:off x="10886116" y="3255881"/>
            <a:ext cx="839769" cy="6149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Отдел производственной безопасности</a:t>
            </a:r>
          </a:p>
        </p:txBody>
      </p:sp>
      <p:cxnSp>
        <p:nvCxnSpPr>
          <p:cNvPr id="192" name="Соединитель: уступ 191">
            <a:extLst>
              <a:ext uri="{FF2B5EF4-FFF2-40B4-BE49-F238E27FC236}">
                <a16:creationId xmlns:a16="http://schemas.microsoft.com/office/drawing/2014/main" id="{98935596-1C39-408C-AABB-B7C96CEFE946}"/>
              </a:ext>
            </a:extLst>
          </p:cNvPr>
          <p:cNvCxnSpPr>
            <a:cxnSpLocks/>
          </p:cNvCxnSpPr>
          <p:nvPr/>
        </p:nvCxnSpPr>
        <p:spPr>
          <a:xfrm rot="16200000" flipH="1">
            <a:off x="8714786" y="-1135610"/>
            <a:ext cx="82113" cy="5279310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Прямая со стрелкой 194">
            <a:extLst>
              <a:ext uri="{FF2B5EF4-FFF2-40B4-BE49-F238E27FC236}">
                <a16:creationId xmlns:a16="http://schemas.microsoft.com/office/drawing/2014/main" id="{95BE1DD4-B51C-45AC-83CA-A4D91ADC8A94}"/>
              </a:ext>
            </a:extLst>
          </p:cNvPr>
          <p:cNvCxnSpPr>
            <a:cxnSpLocks/>
          </p:cNvCxnSpPr>
          <p:nvPr/>
        </p:nvCxnSpPr>
        <p:spPr>
          <a:xfrm>
            <a:off x="11393759" y="1548919"/>
            <a:ext cx="0" cy="17195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Rectangle 5">
            <a:extLst>
              <a:ext uri="{FF2B5EF4-FFF2-40B4-BE49-F238E27FC236}">
                <a16:creationId xmlns:a16="http://schemas.microsoft.com/office/drawing/2014/main" id="{A2B26DAD-392C-402F-A10D-C78C44771E62}"/>
              </a:ext>
            </a:extLst>
          </p:cNvPr>
          <p:cNvSpPr/>
          <p:nvPr/>
        </p:nvSpPr>
        <p:spPr>
          <a:xfrm>
            <a:off x="620120" y="3529941"/>
            <a:ext cx="931998" cy="3212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Главный геолог</a:t>
            </a:r>
          </a:p>
        </p:txBody>
      </p:sp>
      <p:cxnSp>
        <p:nvCxnSpPr>
          <p:cNvPr id="230" name="Соединитель: уступ 229">
            <a:extLst>
              <a:ext uri="{FF2B5EF4-FFF2-40B4-BE49-F238E27FC236}">
                <a16:creationId xmlns:a16="http://schemas.microsoft.com/office/drawing/2014/main" id="{E622E646-F994-4169-BB48-75F00A8484A7}"/>
              </a:ext>
            </a:extLst>
          </p:cNvPr>
          <p:cNvCxnSpPr>
            <a:cxnSpLocks/>
          </p:cNvCxnSpPr>
          <p:nvPr/>
        </p:nvCxnSpPr>
        <p:spPr>
          <a:xfrm rot="16200000" flipH="1">
            <a:off x="2825488" y="2658488"/>
            <a:ext cx="270558" cy="12813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7" name="Прямая со стрелкой 246">
            <a:extLst>
              <a:ext uri="{FF2B5EF4-FFF2-40B4-BE49-F238E27FC236}">
                <a16:creationId xmlns:a16="http://schemas.microsoft.com/office/drawing/2014/main" id="{3F3C6C74-9A4C-4D65-A67F-F93FF9056E93}"/>
              </a:ext>
            </a:extLst>
          </p:cNvPr>
          <p:cNvCxnSpPr>
            <a:cxnSpLocks/>
          </p:cNvCxnSpPr>
          <p:nvPr/>
        </p:nvCxnSpPr>
        <p:spPr>
          <a:xfrm flipH="1">
            <a:off x="5942111" y="1559948"/>
            <a:ext cx="633" cy="9939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Прямая со стрелкой 251">
            <a:extLst>
              <a:ext uri="{FF2B5EF4-FFF2-40B4-BE49-F238E27FC236}">
                <a16:creationId xmlns:a16="http://schemas.microsoft.com/office/drawing/2014/main" id="{FE9316E0-567D-4245-9794-51CC7B7393C9}"/>
              </a:ext>
            </a:extLst>
          </p:cNvPr>
          <p:cNvCxnSpPr>
            <a:cxnSpLocks/>
          </p:cNvCxnSpPr>
          <p:nvPr/>
        </p:nvCxnSpPr>
        <p:spPr>
          <a:xfrm flipH="1">
            <a:off x="7303699" y="1554253"/>
            <a:ext cx="633" cy="9939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Прямая со стрелкой 252">
            <a:extLst>
              <a:ext uri="{FF2B5EF4-FFF2-40B4-BE49-F238E27FC236}">
                <a16:creationId xmlns:a16="http://schemas.microsoft.com/office/drawing/2014/main" id="{18A7F7E8-CF26-4C45-8B6B-54F746F4C68A}"/>
              </a:ext>
            </a:extLst>
          </p:cNvPr>
          <p:cNvCxnSpPr>
            <a:cxnSpLocks/>
          </p:cNvCxnSpPr>
          <p:nvPr/>
        </p:nvCxnSpPr>
        <p:spPr>
          <a:xfrm flipH="1">
            <a:off x="8352141" y="1554253"/>
            <a:ext cx="633" cy="9939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Прямая со стрелкой 254">
            <a:extLst>
              <a:ext uri="{FF2B5EF4-FFF2-40B4-BE49-F238E27FC236}">
                <a16:creationId xmlns:a16="http://schemas.microsoft.com/office/drawing/2014/main" id="{5E900F69-89F9-4202-99CC-5A227CDD2874}"/>
              </a:ext>
            </a:extLst>
          </p:cNvPr>
          <p:cNvCxnSpPr>
            <a:cxnSpLocks/>
          </p:cNvCxnSpPr>
          <p:nvPr/>
        </p:nvCxnSpPr>
        <p:spPr>
          <a:xfrm flipH="1">
            <a:off x="9477297" y="1540888"/>
            <a:ext cx="633" cy="9939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Соединитель: уступ 299">
            <a:extLst>
              <a:ext uri="{FF2B5EF4-FFF2-40B4-BE49-F238E27FC236}">
                <a16:creationId xmlns:a16="http://schemas.microsoft.com/office/drawing/2014/main" id="{078D02F9-F9DC-4490-96CE-1430CC568312}"/>
              </a:ext>
            </a:extLst>
          </p:cNvPr>
          <p:cNvCxnSpPr>
            <a:cxnSpLocks/>
            <a:stCxn id="94" idx="1"/>
            <a:endCxn id="204" idx="1"/>
          </p:cNvCxnSpPr>
          <p:nvPr/>
        </p:nvCxnSpPr>
        <p:spPr>
          <a:xfrm rot="10800000" flipV="1">
            <a:off x="620121" y="1760349"/>
            <a:ext cx="21091" cy="1930200"/>
          </a:xfrm>
          <a:prstGeom prst="bentConnector3">
            <a:avLst>
              <a:gd name="adj1" fmla="val 774866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Прямая со стрелкой 331">
            <a:extLst>
              <a:ext uri="{FF2B5EF4-FFF2-40B4-BE49-F238E27FC236}">
                <a16:creationId xmlns:a16="http://schemas.microsoft.com/office/drawing/2014/main" id="{1BD319B0-B765-40B3-A9D3-A3A12AE9973F}"/>
              </a:ext>
            </a:extLst>
          </p:cNvPr>
          <p:cNvCxnSpPr>
            <a:cxnSpLocks/>
          </p:cNvCxnSpPr>
          <p:nvPr/>
        </p:nvCxnSpPr>
        <p:spPr>
          <a:xfrm>
            <a:off x="9573413" y="5989812"/>
            <a:ext cx="28257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Прямая со стрелкой 333">
            <a:extLst>
              <a:ext uri="{FF2B5EF4-FFF2-40B4-BE49-F238E27FC236}">
                <a16:creationId xmlns:a16="http://schemas.microsoft.com/office/drawing/2014/main" id="{6A06208F-C017-4D63-9C2C-EBF9BC715AA1}"/>
              </a:ext>
            </a:extLst>
          </p:cNvPr>
          <p:cNvCxnSpPr>
            <a:cxnSpLocks/>
          </p:cNvCxnSpPr>
          <p:nvPr/>
        </p:nvCxnSpPr>
        <p:spPr>
          <a:xfrm>
            <a:off x="9974158" y="5989812"/>
            <a:ext cx="312726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7" name="TextBox 336">
            <a:extLst>
              <a:ext uri="{FF2B5EF4-FFF2-40B4-BE49-F238E27FC236}">
                <a16:creationId xmlns:a16="http://schemas.microsoft.com/office/drawing/2014/main" id="{3C45B04B-1B59-41C3-AB4C-3588662C965A}"/>
              </a:ext>
            </a:extLst>
          </p:cNvPr>
          <p:cNvSpPr txBox="1"/>
          <p:nvPr/>
        </p:nvSpPr>
        <p:spPr>
          <a:xfrm>
            <a:off x="10235205" y="5825892"/>
            <a:ext cx="1845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Функциональное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административное/методическое подчинение</a:t>
            </a:r>
          </a:p>
        </p:txBody>
      </p:sp>
      <p:sp>
        <p:nvSpPr>
          <p:cNvPr id="124" name="Rectangle 5">
            <a:extLst>
              <a:ext uri="{FF2B5EF4-FFF2-40B4-BE49-F238E27FC236}">
                <a16:creationId xmlns:a16="http://schemas.microsoft.com/office/drawing/2014/main" id="{657B7C67-F847-4499-90F8-98C8711932D2}"/>
              </a:ext>
            </a:extLst>
          </p:cNvPr>
          <p:cNvSpPr/>
          <p:nvPr/>
        </p:nvSpPr>
        <p:spPr>
          <a:xfrm>
            <a:off x="9777476" y="3270614"/>
            <a:ext cx="930012" cy="372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Отдел качества и бизнес</a:t>
            </a:r>
            <a:r>
              <a:rPr lang="en-US" sz="7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7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администрирования</a:t>
            </a:r>
          </a:p>
        </p:txBody>
      </p:sp>
      <p:sp>
        <p:nvSpPr>
          <p:cNvPr id="127" name="Rectangle 5">
            <a:extLst>
              <a:ext uri="{FF2B5EF4-FFF2-40B4-BE49-F238E27FC236}">
                <a16:creationId xmlns:a16="http://schemas.microsoft.com/office/drawing/2014/main" id="{66B24E3D-9A30-4919-A68B-11624DE4D723}"/>
              </a:ext>
            </a:extLst>
          </p:cNvPr>
          <p:cNvSpPr/>
          <p:nvPr/>
        </p:nvSpPr>
        <p:spPr>
          <a:xfrm>
            <a:off x="630782" y="4656133"/>
            <a:ext cx="941502" cy="4268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Производственно– техническая служба</a:t>
            </a:r>
          </a:p>
        </p:txBody>
      </p:sp>
      <p:cxnSp>
        <p:nvCxnSpPr>
          <p:cNvPr id="183" name="Прямая со стрелкой 182">
            <a:extLst>
              <a:ext uri="{FF2B5EF4-FFF2-40B4-BE49-F238E27FC236}">
                <a16:creationId xmlns:a16="http://schemas.microsoft.com/office/drawing/2014/main" id="{64FFAB59-8B87-4820-B289-99BE5D181139}"/>
              </a:ext>
            </a:extLst>
          </p:cNvPr>
          <p:cNvCxnSpPr>
            <a:cxnSpLocks/>
          </p:cNvCxnSpPr>
          <p:nvPr/>
        </p:nvCxnSpPr>
        <p:spPr>
          <a:xfrm>
            <a:off x="8670191" y="5262138"/>
            <a:ext cx="16004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Прямая со стрелкой 184">
            <a:extLst>
              <a:ext uri="{FF2B5EF4-FFF2-40B4-BE49-F238E27FC236}">
                <a16:creationId xmlns:a16="http://schemas.microsoft.com/office/drawing/2014/main" id="{697BE0E9-F17A-4976-B374-08FF77E30F5B}"/>
              </a:ext>
            </a:extLst>
          </p:cNvPr>
          <p:cNvCxnSpPr>
            <a:cxnSpLocks/>
          </p:cNvCxnSpPr>
          <p:nvPr/>
        </p:nvCxnSpPr>
        <p:spPr>
          <a:xfrm>
            <a:off x="8680771" y="4864946"/>
            <a:ext cx="146706" cy="46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Прямая со стрелкой 187">
            <a:extLst>
              <a:ext uri="{FF2B5EF4-FFF2-40B4-BE49-F238E27FC236}">
                <a16:creationId xmlns:a16="http://schemas.microsoft.com/office/drawing/2014/main" id="{1DA7576D-F68F-47F7-8AD1-19F5ED618B8F}"/>
              </a:ext>
            </a:extLst>
          </p:cNvPr>
          <p:cNvCxnSpPr>
            <a:cxnSpLocks/>
          </p:cNvCxnSpPr>
          <p:nvPr/>
        </p:nvCxnSpPr>
        <p:spPr>
          <a:xfrm>
            <a:off x="8686168" y="4423489"/>
            <a:ext cx="16033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tangle 5">
            <a:extLst>
              <a:ext uri="{FF2B5EF4-FFF2-40B4-BE49-F238E27FC236}">
                <a16:creationId xmlns:a16="http://schemas.microsoft.com/office/drawing/2014/main" id="{D42A6E3A-5517-48E1-B161-7239E79BDA23}"/>
              </a:ext>
            </a:extLst>
          </p:cNvPr>
          <p:cNvSpPr/>
          <p:nvPr/>
        </p:nvSpPr>
        <p:spPr>
          <a:xfrm>
            <a:off x="613540" y="4076060"/>
            <a:ext cx="940636" cy="3551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Физико-химическая лаборатория</a:t>
            </a:r>
          </a:p>
        </p:txBody>
      </p:sp>
      <p:sp>
        <p:nvSpPr>
          <p:cNvPr id="112" name="Rectangle 5">
            <a:extLst>
              <a:ext uri="{FF2B5EF4-FFF2-40B4-BE49-F238E27FC236}">
                <a16:creationId xmlns:a16="http://schemas.microsoft.com/office/drawing/2014/main" id="{BA91031C-FADE-4F1F-B3A5-584CDEABE25D}"/>
              </a:ext>
            </a:extLst>
          </p:cNvPr>
          <p:cNvSpPr/>
          <p:nvPr/>
        </p:nvSpPr>
        <p:spPr>
          <a:xfrm>
            <a:off x="8880888" y="5121256"/>
            <a:ext cx="1761684" cy="2817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Служба материально-технического снабжения  </a:t>
            </a:r>
          </a:p>
        </p:txBody>
      </p:sp>
      <p:sp>
        <p:nvSpPr>
          <p:cNvPr id="143" name="Rectangle 5">
            <a:extLst>
              <a:ext uri="{FF2B5EF4-FFF2-40B4-BE49-F238E27FC236}">
                <a16:creationId xmlns:a16="http://schemas.microsoft.com/office/drawing/2014/main" id="{A8915075-6C3F-4C76-BF22-8B717A62F5C9}"/>
              </a:ext>
            </a:extLst>
          </p:cNvPr>
          <p:cNvSpPr/>
          <p:nvPr/>
        </p:nvSpPr>
        <p:spPr>
          <a:xfrm>
            <a:off x="628486" y="3054300"/>
            <a:ext cx="1002603" cy="3598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Служба </a:t>
            </a:r>
            <a:r>
              <a:rPr lang="kk-KZ" sz="700" kern="0" dirty="0">
                <a:latin typeface="Times New Roman" pitchFamily="18" charset="0"/>
                <a:cs typeface="Times New Roman" pitchFamily="18" charset="0"/>
              </a:rPr>
              <a:t>материально-технических запасов</a:t>
            </a:r>
            <a:endParaRPr lang="ru-RU" sz="700" kern="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0" name="Соединитель: уступ 129">
            <a:extLst>
              <a:ext uri="{FF2B5EF4-FFF2-40B4-BE49-F238E27FC236}">
                <a16:creationId xmlns:a16="http://schemas.microsoft.com/office/drawing/2014/main" id="{12E6ACC9-80D9-41A3-9408-F8FABBD792FE}"/>
              </a:ext>
            </a:extLst>
          </p:cNvPr>
          <p:cNvCxnSpPr>
            <a:cxnSpLocks/>
          </p:cNvCxnSpPr>
          <p:nvPr/>
        </p:nvCxnSpPr>
        <p:spPr>
          <a:xfrm>
            <a:off x="4887070" y="2137748"/>
            <a:ext cx="6811934" cy="2700504"/>
          </a:xfrm>
          <a:prstGeom prst="bentConnector3">
            <a:avLst>
              <a:gd name="adj1" fmla="val 103356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472D05A6-405F-4B3B-85E1-923AA70FDC4C}"/>
              </a:ext>
            </a:extLst>
          </p:cNvPr>
          <p:cNvCxnSpPr>
            <a:cxnSpLocks/>
          </p:cNvCxnSpPr>
          <p:nvPr/>
        </p:nvCxnSpPr>
        <p:spPr>
          <a:xfrm>
            <a:off x="6374645" y="1459171"/>
            <a:ext cx="24435" cy="18006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B01DA364-3FDF-4225-94B5-22B893450A9A}"/>
              </a:ext>
            </a:extLst>
          </p:cNvPr>
          <p:cNvCxnSpPr>
            <a:cxnSpLocks/>
          </p:cNvCxnSpPr>
          <p:nvPr/>
        </p:nvCxnSpPr>
        <p:spPr>
          <a:xfrm flipH="1">
            <a:off x="9887357" y="5938331"/>
            <a:ext cx="54479" cy="1029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1" name="Rectangle 5">
            <a:extLst>
              <a:ext uri="{FF2B5EF4-FFF2-40B4-BE49-F238E27FC236}">
                <a16:creationId xmlns:a16="http://schemas.microsoft.com/office/drawing/2014/main" id="{DA0E5AF1-B123-4604-86EE-E8E84F4C37D4}"/>
              </a:ext>
            </a:extLst>
          </p:cNvPr>
          <p:cNvSpPr/>
          <p:nvPr/>
        </p:nvSpPr>
        <p:spPr>
          <a:xfrm>
            <a:off x="10904879" y="4106959"/>
            <a:ext cx="839768" cy="5378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ru-RU" sz="700" kern="0" dirty="0">
                <a:latin typeface="Times New Roman" pitchFamily="18" charset="0"/>
                <a:cs typeface="Times New Roman" pitchFamily="18" charset="0"/>
              </a:rPr>
              <a:t>Служба охраны труда, радиационной безопасности и охраны окружающей среды</a:t>
            </a:r>
          </a:p>
        </p:txBody>
      </p:sp>
      <p:cxnSp>
        <p:nvCxnSpPr>
          <p:cNvPr id="86" name="Прямая со стрелкой 85">
            <a:extLst>
              <a:ext uri="{FF2B5EF4-FFF2-40B4-BE49-F238E27FC236}">
                <a16:creationId xmlns:a16="http://schemas.microsoft.com/office/drawing/2014/main" id="{E6DA486D-C93E-4D22-B94E-DC755BC721F5}"/>
              </a:ext>
            </a:extLst>
          </p:cNvPr>
          <p:cNvCxnSpPr>
            <a:cxnSpLocks/>
            <a:endCxn id="124" idx="0"/>
          </p:cNvCxnSpPr>
          <p:nvPr/>
        </p:nvCxnSpPr>
        <p:spPr>
          <a:xfrm flipH="1">
            <a:off x="10242482" y="1565900"/>
            <a:ext cx="23652" cy="1704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1" name="Прямая со стрелкой 160">
            <a:extLst>
              <a:ext uri="{FF2B5EF4-FFF2-40B4-BE49-F238E27FC236}">
                <a16:creationId xmlns:a16="http://schemas.microsoft.com/office/drawing/2014/main" id="{23AA4690-178C-491D-88E5-FA3D082071EA}"/>
              </a:ext>
            </a:extLst>
          </p:cNvPr>
          <p:cNvCxnSpPr>
            <a:cxnSpLocks/>
          </p:cNvCxnSpPr>
          <p:nvPr/>
        </p:nvCxnSpPr>
        <p:spPr>
          <a:xfrm>
            <a:off x="11274608" y="3870855"/>
            <a:ext cx="0" cy="236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Прямая со стрелкой 170">
            <a:extLst>
              <a:ext uri="{FF2B5EF4-FFF2-40B4-BE49-F238E27FC236}">
                <a16:creationId xmlns:a16="http://schemas.microsoft.com/office/drawing/2014/main" id="{B8C60587-7339-4018-A385-B0B2B052BDB2}"/>
              </a:ext>
            </a:extLst>
          </p:cNvPr>
          <p:cNvCxnSpPr>
            <a:cxnSpLocks/>
          </p:cNvCxnSpPr>
          <p:nvPr/>
        </p:nvCxnSpPr>
        <p:spPr>
          <a:xfrm flipV="1">
            <a:off x="4255987" y="3626278"/>
            <a:ext cx="2046796" cy="8263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Прямая со стрелкой 180">
            <a:extLst>
              <a:ext uri="{FF2B5EF4-FFF2-40B4-BE49-F238E27FC236}">
                <a16:creationId xmlns:a16="http://schemas.microsoft.com/office/drawing/2014/main" id="{2DFC3BD4-663E-47E4-AAE7-99EF50835E41}"/>
              </a:ext>
            </a:extLst>
          </p:cNvPr>
          <p:cNvCxnSpPr>
            <a:cxnSpLocks/>
          </p:cNvCxnSpPr>
          <p:nvPr/>
        </p:nvCxnSpPr>
        <p:spPr>
          <a:xfrm>
            <a:off x="6991548" y="2038404"/>
            <a:ext cx="0" cy="1046971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Прямая со стрелкой 209">
            <a:extLst>
              <a:ext uri="{FF2B5EF4-FFF2-40B4-BE49-F238E27FC236}">
                <a16:creationId xmlns:a16="http://schemas.microsoft.com/office/drawing/2014/main" id="{42B58FE7-2006-427C-9539-61C8731C0428}"/>
              </a:ext>
            </a:extLst>
          </p:cNvPr>
          <p:cNvCxnSpPr>
            <a:cxnSpLocks/>
          </p:cNvCxnSpPr>
          <p:nvPr/>
        </p:nvCxnSpPr>
        <p:spPr>
          <a:xfrm flipV="1">
            <a:off x="8352141" y="3626277"/>
            <a:ext cx="0" cy="157281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Прямая со стрелкой 210">
            <a:extLst>
              <a:ext uri="{FF2B5EF4-FFF2-40B4-BE49-F238E27FC236}">
                <a16:creationId xmlns:a16="http://schemas.microsoft.com/office/drawing/2014/main" id="{52DF13B3-236B-48E3-927A-9EF3C7D43C35}"/>
              </a:ext>
            </a:extLst>
          </p:cNvPr>
          <p:cNvCxnSpPr>
            <a:cxnSpLocks/>
          </p:cNvCxnSpPr>
          <p:nvPr/>
        </p:nvCxnSpPr>
        <p:spPr>
          <a:xfrm flipV="1">
            <a:off x="9362087" y="3635234"/>
            <a:ext cx="0" cy="160443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Прямая со стрелкой 211">
            <a:extLst>
              <a:ext uri="{FF2B5EF4-FFF2-40B4-BE49-F238E27FC236}">
                <a16:creationId xmlns:a16="http://schemas.microsoft.com/office/drawing/2014/main" id="{30C00715-E4E9-466E-B6E2-320CBD0C6ACE}"/>
              </a:ext>
            </a:extLst>
          </p:cNvPr>
          <p:cNvCxnSpPr>
            <a:cxnSpLocks/>
          </p:cNvCxnSpPr>
          <p:nvPr/>
        </p:nvCxnSpPr>
        <p:spPr>
          <a:xfrm flipV="1">
            <a:off x="9995097" y="3626277"/>
            <a:ext cx="0" cy="169401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Соединитель: уступ 188">
            <a:extLst>
              <a:ext uri="{FF2B5EF4-FFF2-40B4-BE49-F238E27FC236}">
                <a16:creationId xmlns:a16="http://schemas.microsoft.com/office/drawing/2014/main" id="{6C69F44E-905A-4874-9725-16AC7DA12BBF}"/>
              </a:ext>
            </a:extLst>
          </p:cNvPr>
          <p:cNvCxnSpPr>
            <a:cxnSpLocks/>
            <a:endCxn id="123" idx="1"/>
          </p:cNvCxnSpPr>
          <p:nvPr/>
        </p:nvCxnSpPr>
        <p:spPr>
          <a:xfrm rot="16200000" flipH="1">
            <a:off x="10268555" y="4136615"/>
            <a:ext cx="1205306" cy="296245"/>
          </a:xfrm>
          <a:prstGeom prst="bentConnector2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Прямая со стрелкой 227">
            <a:extLst>
              <a:ext uri="{FF2B5EF4-FFF2-40B4-BE49-F238E27FC236}">
                <a16:creationId xmlns:a16="http://schemas.microsoft.com/office/drawing/2014/main" id="{7E20F94A-0466-4516-AEF6-B6936688E0B8}"/>
              </a:ext>
            </a:extLst>
          </p:cNvPr>
          <p:cNvCxnSpPr/>
          <p:nvPr/>
        </p:nvCxnSpPr>
        <p:spPr>
          <a:xfrm flipV="1">
            <a:off x="1976085" y="4980148"/>
            <a:ext cx="234246" cy="30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7" name="Соединитель: уступ 206">
            <a:extLst>
              <a:ext uri="{FF2B5EF4-FFF2-40B4-BE49-F238E27FC236}">
                <a16:creationId xmlns:a16="http://schemas.microsoft.com/office/drawing/2014/main" id="{33E39874-1729-49BC-A947-277D7E8D9DC4}"/>
              </a:ext>
            </a:extLst>
          </p:cNvPr>
          <p:cNvCxnSpPr>
            <a:cxnSpLocks/>
            <a:stCxn id="84" idx="1"/>
          </p:cNvCxnSpPr>
          <p:nvPr/>
        </p:nvCxnSpPr>
        <p:spPr>
          <a:xfrm rot="10800000" flipH="1" flipV="1">
            <a:off x="6752172" y="4543541"/>
            <a:ext cx="11541" cy="1121113"/>
          </a:xfrm>
          <a:prstGeom prst="bentConnector3">
            <a:avLst>
              <a:gd name="adj1" fmla="val -198076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6" name="Прямая со стрелкой 255">
            <a:extLst>
              <a:ext uri="{FF2B5EF4-FFF2-40B4-BE49-F238E27FC236}">
                <a16:creationId xmlns:a16="http://schemas.microsoft.com/office/drawing/2014/main" id="{9D1484B5-9D02-4B72-930B-7C7DF4050356}"/>
              </a:ext>
            </a:extLst>
          </p:cNvPr>
          <p:cNvCxnSpPr>
            <a:cxnSpLocks/>
            <a:endCxn id="115" idx="1"/>
          </p:cNvCxnSpPr>
          <p:nvPr/>
        </p:nvCxnSpPr>
        <p:spPr>
          <a:xfrm>
            <a:off x="473993" y="4253644"/>
            <a:ext cx="13954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Соединитель: уступ 117">
            <a:extLst>
              <a:ext uri="{FF2B5EF4-FFF2-40B4-BE49-F238E27FC236}">
                <a16:creationId xmlns:a16="http://schemas.microsoft.com/office/drawing/2014/main" id="{ED421035-1081-4E57-BC98-CD2907610E8C}"/>
              </a:ext>
            </a:extLst>
          </p:cNvPr>
          <p:cNvCxnSpPr>
            <a:cxnSpLocks/>
          </p:cNvCxnSpPr>
          <p:nvPr/>
        </p:nvCxnSpPr>
        <p:spPr>
          <a:xfrm rot="16200000" flipH="1">
            <a:off x="-38395" y="4208780"/>
            <a:ext cx="1180540" cy="14103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3BCA553B-63A6-41BD-B220-FB33983B380C}"/>
              </a:ext>
            </a:extLst>
          </p:cNvPr>
          <p:cNvSpPr txBox="1"/>
          <p:nvPr/>
        </p:nvSpPr>
        <p:spPr>
          <a:xfrm>
            <a:off x="4140200" y="6477450"/>
            <a:ext cx="43163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Генеральный директор                                                          Д. </a:t>
            </a:r>
            <a:r>
              <a:rPr lang="ru-RU" sz="1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Искаков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3" name="Прямая со стрелкой 132">
            <a:extLst>
              <a:ext uri="{FF2B5EF4-FFF2-40B4-BE49-F238E27FC236}">
                <a16:creationId xmlns:a16="http://schemas.microsoft.com/office/drawing/2014/main" id="{F0008A40-237C-44C4-A805-41D8B9839DCE}"/>
              </a:ext>
            </a:extLst>
          </p:cNvPr>
          <p:cNvCxnSpPr>
            <a:cxnSpLocks/>
          </p:cNvCxnSpPr>
          <p:nvPr/>
        </p:nvCxnSpPr>
        <p:spPr>
          <a:xfrm>
            <a:off x="489758" y="3197725"/>
            <a:ext cx="13954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Прямая со стрелкой 133">
            <a:extLst>
              <a:ext uri="{FF2B5EF4-FFF2-40B4-BE49-F238E27FC236}">
                <a16:creationId xmlns:a16="http://schemas.microsoft.com/office/drawing/2014/main" id="{3B84682A-3EB5-496F-A7D2-A089342B85B0}"/>
              </a:ext>
            </a:extLst>
          </p:cNvPr>
          <p:cNvCxnSpPr>
            <a:cxnSpLocks/>
          </p:cNvCxnSpPr>
          <p:nvPr/>
        </p:nvCxnSpPr>
        <p:spPr>
          <a:xfrm flipH="1">
            <a:off x="1631089" y="3085375"/>
            <a:ext cx="5360459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042C4E3F-16B3-4116-9A04-E21080522210}"/>
              </a:ext>
            </a:extLst>
          </p:cNvPr>
          <p:cNvCxnSpPr>
            <a:cxnSpLocks/>
          </p:cNvCxnSpPr>
          <p:nvPr/>
        </p:nvCxnSpPr>
        <p:spPr>
          <a:xfrm flipV="1">
            <a:off x="2980860" y="4002385"/>
            <a:ext cx="5629141" cy="210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Соединитель: уступ 162">
            <a:extLst>
              <a:ext uri="{FF2B5EF4-FFF2-40B4-BE49-F238E27FC236}">
                <a16:creationId xmlns:a16="http://schemas.microsoft.com/office/drawing/2014/main" id="{67C8FED5-9FD6-4299-B406-7A0F2CFD4F41}"/>
              </a:ext>
            </a:extLst>
          </p:cNvPr>
          <p:cNvCxnSpPr>
            <a:cxnSpLocks/>
            <a:stCxn id="82" idx="1"/>
            <a:endCxn id="93" idx="1"/>
          </p:cNvCxnSpPr>
          <p:nvPr/>
        </p:nvCxnSpPr>
        <p:spPr>
          <a:xfrm rot="10800000" flipH="1" flipV="1">
            <a:off x="2206056" y="4524171"/>
            <a:ext cx="8551" cy="861144"/>
          </a:xfrm>
          <a:prstGeom prst="bentConnector3">
            <a:avLst>
              <a:gd name="adj1" fmla="val -2673372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4" name="Соединитель: уступ 163">
            <a:extLst>
              <a:ext uri="{FF2B5EF4-FFF2-40B4-BE49-F238E27FC236}">
                <a16:creationId xmlns:a16="http://schemas.microsoft.com/office/drawing/2014/main" id="{09822046-7DE3-4EFE-9467-7900F2024352}"/>
              </a:ext>
            </a:extLst>
          </p:cNvPr>
          <p:cNvCxnSpPr>
            <a:cxnSpLocks/>
          </p:cNvCxnSpPr>
          <p:nvPr/>
        </p:nvCxnSpPr>
        <p:spPr>
          <a:xfrm flipH="1">
            <a:off x="5819640" y="4014264"/>
            <a:ext cx="18719" cy="1749437"/>
          </a:xfrm>
          <a:prstGeom prst="bentConnector3">
            <a:avLst>
              <a:gd name="adj1" fmla="val -122121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9" name="Прямая со стрелкой 168">
            <a:extLst>
              <a:ext uri="{FF2B5EF4-FFF2-40B4-BE49-F238E27FC236}">
                <a16:creationId xmlns:a16="http://schemas.microsoft.com/office/drawing/2014/main" id="{7B3BA7CA-FA37-4D2F-849A-1954F3DA3427}"/>
              </a:ext>
            </a:extLst>
          </p:cNvPr>
          <p:cNvCxnSpPr>
            <a:cxnSpLocks/>
          </p:cNvCxnSpPr>
          <p:nvPr/>
        </p:nvCxnSpPr>
        <p:spPr>
          <a:xfrm flipH="1" flipV="1">
            <a:off x="5795431" y="4566702"/>
            <a:ext cx="240945" cy="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Прямая со стрелкой 171">
            <a:extLst>
              <a:ext uri="{FF2B5EF4-FFF2-40B4-BE49-F238E27FC236}">
                <a16:creationId xmlns:a16="http://schemas.microsoft.com/office/drawing/2014/main" id="{D5938A74-DB97-46C5-8DB6-FE4292762658}"/>
              </a:ext>
            </a:extLst>
          </p:cNvPr>
          <p:cNvCxnSpPr>
            <a:cxnSpLocks/>
          </p:cNvCxnSpPr>
          <p:nvPr/>
        </p:nvCxnSpPr>
        <p:spPr>
          <a:xfrm flipH="1" flipV="1">
            <a:off x="5793829" y="5092981"/>
            <a:ext cx="240945" cy="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6" name="Прямоугольник 195">
            <a:extLst>
              <a:ext uri="{FF2B5EF4-FFF2-40B4-BE49-F238E27FC236}">
                <a16:creationId xmlns:a16="http://schemas.microsoft.com/office/drawing/2014/main" id="{E3AE984B-0818-4211-968F-C314F968F942}"/>
              </a:ext>
            </a:extLst>
          </p:cNvPr>
          <p:cNvSpPr/>
          <p:nvPr/>
        </p:nvSpPr>
        <p:spPr>
          <a:xfrm>
            <a:off x="6445757" y="4271615"/>
            <a:ext cx="1829781" cy="1594031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0" name="Прямая со стрелкой 199">
            <a:extLst>
              <a:ext uri="{FF2B5EF4-FFF2-40B4-BE49-F238E27FC236}">
                <a16:creationId xmlns:a16="http://schemas.microsoft.com/office/drawing/2014/main" id="{5A29B4F5-726C-44A3-9387-4F1AEE500793}"/>
              </a:ext>
            </a:extLst>
          </p:cNvPr>
          <p:cNvCxnSpPr>
            <a:cxnSpLocks/>
          </p:cNvCxnSpPr>
          <p:nvPr/>
        </p:nvCxnSpPr>
        <p:spPr>
          <a:xfrm>
            <a:off x="10724252" y="4330522"/>
            <a:ext cx="197640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24992F90-143B-49D6-99C3-F3ACC6599A05}"/>
              </a:ext>
            </a:extLst>
          </p:cNvPr>
          <p:cNvSpPr/>
          <p:nvPr/>
        </p:nvSpPr>
        <p:spPr>
          <a:xfrm>
            <a:off x="1846800" y="4267759"/>
            <a:ext cx="2078120" cy="1595878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8" name="Прямая со стрелкой 127">
            <a:extLst>
              <a:ext uri="{FF2B5EF4-FFF2-40B4-BE49-F238E27FC236}">
                <a16:creationId xmlns:a16="http://schemas.microsoft.com/office/drawing/2014/main" id="{0ABB8678-51EA-4921-8297-2B89301CCAAD}"/>
              </a:ext>
            </a:extLst>
          </p:cNvPr>
          <p:cNvCxnSpPr>
            <a:cxnSpLocks/>
          </p:cNvCxnSpPr>
          <p:nvPr/>
        </p:nvCxnSpPr>
        <p:spPr>
          <a:xfrm flipV="1">
            <a:off x="4268412" y="3783101"/>
            <a:ext cx="6646772" cy="25044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 стрелкой 135">
            <a:extLst>
              <a:ext uri="{FF2B5EF4-FFF2-40B4-BE49-F238E27FC236}">
                <a16:creationId xmlns:a16="http://schemas.microsoft.com/office/drawing/2014/main" id="{CA1B7486-EC3D-40CE-868D-7BBAAEE2BE6C}"/>
              </a:ext>
            </a:extLst>
          </p:cNvPr>
          <p:cNvCxnSpPr>
            <a:cxnSpLocks/>
          </p:cNvCxnSpPr>
          <p:nvPr/>
        </p:nvCxnSpPr>
        <p:spPr>
          <a:xfrm>
            <a:off x="7427742" y="4033046"/>
            <a:ext cx="1" cy="224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Прямая со стрелкой 128">
            <a:extLst>
              <a:ext uri="{FF2B5EF4-FFF2-40B4-BE49-F238E27FC236}">
                <a16:creationId xmlns:a16="http://schemas.microsoft.com/office/drawing/2014/main" id="{7632BFC6-E442-488C-B7C4-34188A066E25}"/>
              </a:ext>
            </a:extLst>
          </p:cNvPr>
          <p:cNvCxnSpPr>
            <a:cxnSpLocks/>
          </p:cNvCxnSpPr>
          <p:nvPr/>
        </p:nvCxnSpPr>
        <p:spPr>
          <a:xfrm flipV="1">
            <a:off x="6538398" y="5109533"/>
            <a:ext cx="234246" cy="82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Прямая со стрелкой 131">
            <a:extLst>
              <a:ext uri="{FF2B5EF4-FFF2-40B4-BE49-F238E27FC236}">
                <a16:creationId xmlns:a16="http://schemas.microsoft.com/office/drawing/2014/main" id="{85F7E015-B04E-4975-9711-13692E7B7550}"/>
              </a:ext>
            </a:extLst>
          </p:cNvPr>
          <p:cNvCxnSpPr>
            <a:cxnSpLocks/>
          </p:cNvCxnSpPr>
          <p:nvPr/>
        </p:nvCxnSpPr>
        <p:spPr>
          <a:xfrm>
            <a:off x="2991935" y="4042806"/>
            <a:ext cx="1" cy="224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BA8AEAED-7E35-48B5-9EE4-9DB529F4A434}"/>
              </a:ext>
            </a:extLst>
          </p:cNvPr>
          <p:cNvCxnSpPr>
            <a:cxnSpLocks/>
          </p:cNvCxnSpPr>
          <p:nvPr/>
        </p:nvCxnSpPr>
        <p:spPr>
          <a:xfrm flipH="1">
            <a:off x="9573414" y="6235401"/>
            <a:ext cx="105925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Прямая соединительная линия 138">
            <a:extLst>
              <a:ext uri="{FF2B5EF4-FFF2-40B4-BE49-F238E27FC236}">
                <a16:creationId xmlns:a16="http://schemas.microsoft.com/office/drawing/2014/main" id="{F8F99285-2F97-42CC-9616-4E1451BBF430}"/>
              </a:ext>
            </a:extLst>
          </p:cNvPr>
          <p:cNvCxnSpPr>
            <a:cxnSpLocks/>
          </p:cNvCxnSpPr>
          <p:nvPr/>
        </p:nvCxnSpPr>
        <p:spPr>
          <a:xfrm flipH="1">
            <a:off x="9748170" y="6235401"/>
            <a:ext cx="10781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единительная линия 140">
            <a:extLst>
              <a:ext uri="{FF2B5EF4-FFF2-40B4-BE49-F238E27FC236}">
                <a16:creationId xmlns:a16="http://schemas.microsoft.com/office/drawing/2014/main" id="{4B74A0C9-29D8-4E23-9E16-FAAB6D7F5172}"/>
              </a:ext>
            </a:extLst>
          </p:cNvPr>
          <p:cNvCxnSpPr>
            <a:cxnSpLocks/>
          </p:cNvCxnSpPr>
          <p:nvPr/>
        </p:nvCxnSpPr>
        <p:spPr>
          <a:xfrm flipH="1">
            <a:off x="10129280" y="6235400"/>
            <a:ext cx="105925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>
            <a:extLst>
              <a:ext uri="{FF2B5EF4-FFF2-40B4-BE49-F238E27FC236}">
                <a16:creationId xmlns:a16="http://schemas.microsoft.com/office/drawing/2014/main" id="{88D38473-FEDD-4C6D-9F24-5425983C7FD0}"/>
              </a:ext>
            </a:extLst>
          </p:cNvPr>
          <p:cNvSpPr txBox="1"/>
          <p:nvPr/>
        </p:nvSpPr>
        <p:spPr>
          <a:xfrm>
            <a:off x="10257639" y="6074775"/>
            <a:ext cx="1652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Блок </a:t>
            </a:r>
            <a:r>
              <a:rPr lang="kk-KZ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добычи и Блок 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переработки (взаимозамещение руководителей Блоков </a:t>
            </a:r>
            <a:r>
              <a:rPr lang="ru-RU" sz="800">
                <a:latin typeface="Times New Roman" panose="02020603050405020304" pitchFamily="18" charset="0"/>
                <a:cs typeface="Times New Roman" panose="02020603050405020304" pitchFamily="18" charset="0"/>
              </a:rPr>
              <a:t>по вахтам) 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4" name="Прямая соединительная линия 143">
            <a:extLst>
              <a:ext uri="{FF2B5EF4-FFF2-40B4-BE49-F238E27FC236}">
                <a16:creationId xmlns:a16="http://schemas.microsoft.com/office/drawing/2014/main" id="{C5369391-CE88-4110-B1BC-E1E7BF97377C}"/>
              </a:ext>
            </a:extLst>
          </p:cNvPr>
          <p:cNvCxnSpPr>
            <a:cxnSpLocks/>
          </p:cNvCxnSpPr>
          <p:nvPr/>
        </p:nvCxnSpPr>
        <p:spPr>
          <a:xfrm flipH="1">
            <a:off x="9942755" y="6235400"/>
            <a:ext cx="10468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единительная линия 144">
            <a:extLst>
              <a:ext uri="{FF2B5EF4-FFF2-40B4-BE49-F238E27FC236}">
                <a16:creationId xmlns:a16="http://schemas.microsoft.com/office/drawing/2014/main" id="{3C7F8B84-C6AC-4922-9349-10589F8E3690}"/>
              </a:ext>
            </a:extLst>
          </p:cNvPr>
          <p:cNvCxnSpPr>
            <a:cxnSpLocks/>
            <a:stCxn id="80" idx="3"/>
            <a:endCxn id="83" idx="1"/>
          </p:cNvCxnSpPr>
          <p:nvPr/>
        </p:nvCxnSpPr>
        <p:spPr>
          <a:xfrm flipV="1">
            <a:off x="4135147" y="3357580"/>
            <a:ext cx="2987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Прямая со стрелкой 147">
            <a:extLst>
              <a:ext uri="{FF2B5EF4-FFF2-40B4-BE49-F238E27FC236}">
                <a16:creationId xmlns:a16="http://schemas.microsoft.com/office/drawing/2014/main" id="{B4776817-CB11-488B-8855-71193BA5208F}"/>
              </a:ext>
            </a:extLst>
          </p:cNvPr>
          <p:cNvCxnSpPr>
            <a:cxnSpLocks/>
          </p:cNvCxnSpPr>
          <p:nvPr/>
        </p:nvCxnSpPr>
        <p:spPr>
          <a:xfrm>
            <a:off x="4237167" y="3357580"/>
            <a:ext cx="0" cy="6482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66092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25691</TotalTime>
  <Words>227</Words>
  <Application>Microsoft Office PowerPoint</Application>
  <PresentationFormat>Широкоэкранный</PresentationFormat>
  <Paragraphs>58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Пепенина Мадина</dc:creator>
  <cp:lastModifiedBy>Гусманова Айжан Байжумаевна</cp:lastModifiedBy>
  <cp:revision>601</cp:revision>
  <cp:lastPrinted>2024-03-04T07:50:27Z</cp:lastPrinted>
  <dcterms:created xsi:type="dcterms:W3CDTF">2017-06-26T07:47:23Z</dcterms:created>
  <dcterms:modified xsi:type="dcterms:W3CDTF">2024-08-09T10:41:40Z</dcterms:modified>
</cp:coreProperties>
</file>